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2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7560564" cy="10692384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7.xml"/><Relationship Id="rId7" Type="http://schemas.openxmlformats.org/officeDocument/2006/relationships/slide" Target="slides/slide6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3" Type="http://schemas.openxmlformats.org/officeDocument/2006/relationships/slide" Target="slides/slide2.xml"/><Relationship Id="rId2" Type="http://schemas.openxmlformats.org/officeDocument/2006/relationships/slide" Target="slides/slide1.xml"/><Relationship Id="rId11" Type="http://schemas.openxmlformats.org/officeDocument/2006/relationships/viewProps" Target="viewProp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8.png"/><Relationship Id="rId8" Type="http://schemas.openxmlformats.org/officeDocument/2006/relationships/image" Target="../media/image7.png"/><Relationship Id="rId7" Type="http://schemas.openxmlformats.org/officeDocument/2006/relationships/image" Target="../media/image6.png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1" Type="http://schemas.openxmlformats.org/officeDocument/2006/relationships/image" Target="../media/image10.png"/><Relationship Id="rId10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282700" y="2003298"/>
            <a:ext cx="4813300" cy="2181732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3317875" y="5968365"/>
            <a:ext cx="2650490" cy="2235200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1332865" y="4391660"/>
            <a:ext cx="2947034" cy="1480184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1282700" y="7206501"/>
            <a:ext cx="1948179" cy="1250175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4396104" y="4434840"/>
            <a:ext cx="1508760" cy="1462404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1600000">
            <a:off x="1282700" y="5946775"/>
            <a:ext cx="1847214" cy="1175384"/>
          </a:xfrm>
          <a:prstGeom prst="rect">
            <a:avLst/>
          </a:prstGeom>
        </p:spPr>
      </p:pic>
      <p:pic>
        <p:nvPicPr>
          <p:cNvPr id="14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21600000">
            <a:off x="1282700" y="8514791"/>
            <a:ext cx="1948179" cy="956182"/>
          </a:xfrm>
          <a:prstGeom prst="rect">
            <a:avLst/>
          </a:prstGeom>
        </p:spPr>
      </p:pic>
      <p:pic>
        <p:nvPicPr>
          <p:cNvPr id="16" name="picture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21600000">
            <a:off x="4655638" y="8237503"/>
            <a:ext cx="1361802" cy="1216168"/>
          </a:xfrm>
          <a:prstGeom prst="rect">
            <a:avLst/>
          </a:prstGeom>
        </p:spPr>
      </p:pic>
      <p:pic>
        <p:nvPicPr>
          <p:cNvPr id="18" name="picture 1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21600000">
            <a:off x="3313109" y="8250042"/>
            <a:ext cx="1291595" cy="1203716"/>
          </a:xfrm>
          <a:prstGeom prst="rect">
            <a:avLst/>
          </a:prstGeom>
        </p:spPr>
      </p:pic>
      <p:grpSp>
        <p:nvGrpSpPr>
          <p:cNvPr id="2" name="group 2"/>
          <p:cNvGrpSpPr/>
          <p:nvPr/>
        </p:nvGrpSpPr>
        <p:grpSpPr>
          <a:xfrm rot="21600000">
            <a:off x="1861051" y="1100994"/>
            <a:ext cx="3815889" cy="216503"/>
            <a:chOff x="0" y="0"/>
            <a:chExt cx="3815889" cy="216503"/>
          </a:xfrm>
        </p:grpSpPr>
        <p:pic>
          <p:nvPicPr>
            <p:cNvPr id="20" name="picture 20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 rot="21600000">
              <a:off x="0" y="15336"/>
              <a:ext cx="3814870" cy="201167"/>
            </a:xfrm>
            <a:prstGeom prst="rect">
              <a:avLst/>
            </a:prstGeom>
          </p:spPr>
        </p:pic>
        <p:sp>
          <p:nvSpPr>
            <p:cNvPr id="22" name="textbox 22"/>
            <p:cNvSpPr/>
            <p:nvPr/>
          </p:nvSpPr>
          <p:spPr>
            <a:xfrm>
              <a:off x="-12700" y="-12700"/>
              <a:ext cx="3841750" cy="255270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84468"/>
                </a:lnSpc>
                <a:tabLst/>
              </a:pPr>
              <a:endParaRPr sz="100" dirty="0">
                <a:latin typeface="Arial"/>
                <a:ea typeface="Arial"/>
                <a:cs typeface="Arial"/>
              </a:endParaRPr>
            </a:p>
            <a:p>
              <a:pPr marL="17145" algn="l" rtl="0" eaLnBrk="0">
                <a:lnSpc>
                  <a:spcPct val="98000"/>
                </a:lnSpc>
                <a:tabLst/>
              </a:pPr>
              <a:r>
                <a:rPr sz="1500" kern="0" spc="50" dirty="0">
                  <a:solidFill>
                    <a:srgbClr val="4472C4">
                      <a:alpha val="100000"/>
                    </a:srgbClr>
                  </a:solidFill>
                  <a:latin typeface="DengXian Light"/>
                  <a:ea typeface="DengXian Light"/>
                  <a:cs typeface="DengXian Light"/>
                </a:rPr>
                <a:t>完整教学材料： 高纯铜（6N–9N）及其应用</a:t>
              </a:r>
              <a:endParaRPr sz="1500" dirty="0">
                <a:latin typeface="DengXian Light"/>
                <a:ea typeface="DengXian Light"/>
                <a:cs typeface="DengXian Light"/>
              </a:endParaRPr>
            </a:p>
          </p:txBody>
        </p:sp>
      </p:grpSp>
      <p:sp>
        <p:nvSpPr>
          <p:cNvPr id="24" name="textbox 24"/>
          <p:cNvSpPr/>
          <p:nvPr/>
        </p:nvSpPr>
        <p:spPr>
          <a:xfrm>
            <a:off x="2195199" y="1586641"/>
            <a:ext cx="3179445" cy="23875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4387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3000"/>
              </a:lnSpc>
              <a:tabLst/>
            </a:pPr>
            <a:r>
              <a:rPr sz="1500" kern="0" spc="70" dirty="0">
                <a:solidFill>
                  <a:srgbClr val="4472C4">
                    <a:alpha val="100000"/>
                  </a:srgbClr>
                </a:solidFill>
                <a:latin typeface="DengXian Light"/>
                <a:ea typeface="DengXian Light"/>
                <a:cs typeface="DengXian Light"/>
              </a:rPr>
              <a:t>(结构化、科学论证，</a:t>
            </a:r>
            <a:r>
              <a:rPr sz="1500" kern="0" spc="-130" dirty="0">
                <a:solidFill>
                  <a:srgbClr val="4472C4">
                    <a:alpha val="100000"/>
                  </a:srgbClr>
                </a:solidFill>
                <a:latin typeface="DengXian Light"/>
                <a:ea typeface="DengXian Light"/>
                <a:cs typeface="DengXian Light"/>
              </a:rPr>
              <a:t> </a:t>
            </a:r>
            <a:r>
              <a:rPr sz="1500" kern="0" spc="70" dirty="0">
                <a:solidFill>
                  <a:srgbClr val="4472C4">
                    <a:alpha val="100000"/>
                  </a:srgbClr>
                </a:solidFill>
                <a:latin typeface="DengXian Light"/>
                <a:ea typeface="DengXian Light"/>
                <a:cs typeface="DengXian Light"/>
              </a:rPr>
              <a:t>整合全部数据</a:t>
            </a:r>
            <a:r>
              <a:rPr sz="1500" kern="0" spc="60" dirty="0">
                <a:solidFill>
                  <a:srgbClr val="4472C4">
                    <a:alpha val="100000"/>
                  </a:srgbClr>
                </a:solidFill>
                <a:latin typeface="DengXian Light"/>
                <a:ea typeface="DengXian Light"/>
                <a:cs typeface="DengXian Light"/>
              </a:rPr>
              <a:t>)</a:t>
            </a:r>
            <a:endParaRPr sz="1500" dirty="0">
              <a:latin typeface="DengXian Light"/>
              <a:ea typeface="DengXian Light"/>
              <a:cs typeface="DengXian Ligh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table 26"/>
          <p:cNvGraphicFramePr>
            <a:graphicFrameLocks noGrp="1"/>
          </p:cNvGraphicFramePr>
          <p:nvPr/>
        </p:nvGraphicFramePr>
        <p:xfrm>
          <a:off x="1143304" y="4996307"/>
          <a:ext cx="5274944" cy="1437004"/>
        </p:xfrm>
        <a:graphic>
          <a:graphicData uri="http://schemas.openxmlformats.org/drawingml/2006/table">
            <a:tbl>
              <a:tblPr/>
              <a:tblGrid>
                <a:gridCol w="1889760"/>
                <a:gridCol w="3385184"/>
              </a:tblGrid>
              <a:tr h="20700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3660" algn="l" rtl="0" eaLnBrk="0">
                        <a:lnSpc>
                          <a:spcPct val="9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参数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4930" algn="l" rtl="0" eaLnBrk="0">
                        <a:lnSpc>
                          <a:spcPct val="9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数值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1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7469" algn="l" rtl="0" eaLnBrk="0">
                        <a:lnSpc>
                          <a:spcPct val="95000"/>
                        </a:lnSpc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原子序数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6200" algn="l" rtl="0" eaLnBrk="0">
                        <a:lnSpc>
                          <a:spcPct val="76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29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6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7469" algn="l" rtl="0" eaLnBrk="0">
                        <a:lnSpc>
                          <a:spcPct val="95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原子量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6835" algn="l" rtl="0" eaLnBrk="0">
                        <a:lnSpc>
                          <a:spcPct val="76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63.55</a:t>
                      </a:r>
                      <a:r>
                        <a:rPr sz="11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</a:t>
                      </a: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u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89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6200" algn="l" rtl="0" eaLnBrk="0">
                        <a:lnSpc>
                          <a:spcPct val="95000"/>
                        </a:lnSpc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熔点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9375" algn="l" rtl="0" eaLnBrk="0">
                        <a:lnSpc>
                          <a:spcPct val="76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1084°C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89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9375" algn="l" rtl="0" eaLnBrk="0">
                        <a:lnSpc>
                          <a:spcPct val="95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沸点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6200" algn="l" rtl="0" eaLnBrk="0">
                        <a:lnSpc>
                          <a:spcPct val="76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2560°C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8264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电导率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6835" algn="l" rtl="0" eaLnBrk="0">
                        <a:lnSpc>
                          <a:spcPct val="9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58–59</a:t>
                      </a:r>
                      <a:r>
                        <a:rPr sz="11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</a:t>
                      </a: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MS/m（铝的</a:t>
                      </a:r>
                      <a:r>
                        <a:rPr sz="1100" kern="0" spc="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</a:t>
                      </a: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1.7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倍）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00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7469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热导率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3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1755" algn="l" rtl="0" eaLnBrk="0">
                        <a:lnSpc>
                          <a:spcPct val="88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401 W/(m·K)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" name="textbox 28"/>
          <p:cNvSpPr/>
          <p:nvPr/>
        </p:nvSpPr>
        <p:spPr>
          <a:xfrm>
            <a:off x="1140138" y="7124289"/>
            <a:ext cx="3629025" cy="176466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4383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4000"/>
              </a:lnSpc>
              <a:tabLst/>
            </a:pPr>
            <a:r>
              <a:rPr sz="11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1.2</a:t>
            </a:r>
            <a:r>
              <a:rPr sz="1100" b="1" kern="0" spc="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 </a:t>
            </a:r>
            <a:r>
              <a:rPr sz="11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同位素组成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2700" algn="l" rtl="0" eaLnBrk="0">
              <a:lnSpc>
                <a:spcPct val="94000"/>
              </a:lnSpc>
              <a:spcBef>
                <a:spcPts val="1375"/>
              </a:spcBef>
              <a:tabLst/>
            </a:pPr>
            <a:r>
              <a:rPr sz="1100" b="1" kern="0" spc="-7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 稳定同位素：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3035" algn="l" rtl="0" eaLnBrk="0">
              <a:lnSpc>
                <a:spcPct val="93000"/>
              </a:lnSpc>
              <a:spcBef>
                <a:spcPts val="556"/>
              </a:spcBef>
              <a:tabLst/>
            </a:pP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</a:t>
            </a:r>
            <a:r>
              <a:rPr sz="1100" kern="0" spc="8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Cu-63（69.17%）、Cu-65（30.83%）。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2700" algn="l" rtl="0" eaLnBrk="0">
              <a:lnSpc>
                <a:spcPct val="94000"/>
              </a:lnSpc>
              <a:spcBef>
                <a:spcPts val="591"/>
              </a:spcBef>
              <a:tabLst/>
            </a:pPr>
            <a:r>
              <a:rPr sz="11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 非稳定同位素：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algn="r" rtl="0" eaLnBrk="0">
              <a:lnSpc>
                <a:spcPct val="93000"/>
              </a:lnSpc>
              <a:spcBef>
                <a:spcPts val="556"/>
              </a:spcBef>
              <a:tabLst/>
            </a:pPr>
            <a:r>
              <a:rPr sz="1100" kern="0" spc="-6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</a:t>
            </a:r>
            <a:r>
              <a:rPr sz="1100" kern="0" spc="6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6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Cu-67（半衰期 62 小时）、Cu-64（半衰期</a:t>
            </a:r>
            <a:r>
              <a:rPr sz="1100" kern="0" spc="1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6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12.7 小</a:t>
            </a:r>
            <a:r>
              <a:rPr sz="1100" kern="0" spc="-7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时）。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19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algn="l" rtl="0" eaLnBrk="0">
              <a:lnSpc>
                <a:spcPct val="119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algn="l" rtl="0" eaLnBrk="0">
              <a:lnSpc>
                <a:spcPct val="141000"/>
              </a:lnSpc>
              <a:tabLst/>
            </a:pPr>
            <a:endParaRPr sz="2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4000"/>
              </a:lnSpc>
              <a:tabLst/>
            </a:pPr>
            <a:r>
              <a:rPr sz="11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1.3</a:t>
            </a:r>
            <a:r>
              <a:rPr sz="1100" b="1" kern="0" spc="3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纯度分级标准</a:t>
            </a:r>
            <a:endParaRPr sz="1100" dirty="0">
              <a:latin typeface="DengXian"/>
              <a:ea typeface="DengXian"/>
              <a:cs typeface="DengXian"/>
            </a:endParaRPr>
          </a:p>
        </p:txBody>
      </p:sp>
      <p:sp>
        <p:nvSpPr>
          <p:cNvPr id="30" name="textbox 30"/>
          <p:cNvSpPr/>
          <p:nvPr/>
        </p:nvSpPr>
        <p:spPr>
          <a:xfrm>
            <a:off x="1133268" y="1020826"/>
            <a:ext cx="1515110" cy="267081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7729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37465" algn="l" rtl="0" eaLnBrk="0">
              <a:lnSpc>
                <a:spcPct val="95000"/>
              </a:lnSpc>
              <a:tabLst/>
            </a:pPr>
            <a:r>
              <a:rPr sz="1200" b="1" kern="0" spc="-7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目录</a:t>
            </a:r>
            <a:endParaRPr sz="12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34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marL="19684" algn="l" rtl="0" eaLnBrk="0">
              <a:lnSpc>
                <a:spcPct val="94000"/>
              </a:lnSpc>
              <a:spcBef>
                <a:spcPts val="333"/>
              </a:spcBef>
              <a:tabLst/>
            </a:pPr>
            <a:r>
              <a:rPr sz="11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1.</a:t>
            </a:r>
            <a:r>
              <a:rPr sz="1100" b="1" kern="0" spc="3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基本性质与分类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875" algn="l" rtl="0" eaLnBrk="0">
              <a:lnSpc>
                <a:spcPct val="94000"/>
              </a:lnSpc>
              <a:spcBef>
                <a:spcPts val="567"/>
              </a:spcBef>
              <a:tabLst/>
            </a:pP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2.  开采与初级加工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4604" algn="l" rtl="0" eaLnBrk="0">
              <a:lnSpc>
                <a:spcPct val="94000"/>
              </a:lnSpc>
              <a:spcBef>
                <a:spcPts val="571"/>
              </a:spcBef>
              <a:tabLst/>
            </a:pP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3. 6N–9N 级提纯技术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2700" algn="l" rtl="0" eaLnBrk="0">
              <a:lnSpc>
                <a:spcPct val="95000"/>
              </a:lnSpc>
              <a:spcBef>
                <a:spcPts val="550"/>
              </a:spcBef>
              <a:tabLst/>
            </a:pP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4.</a:t>
            </a:r>
            <a:r>
              <a:rPr sz="1100" b="1" kern="0" spc="30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超细粉末生产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875" algn="l" rtl="0" eaLnBrk="0">
              <a:lnSpc>
                <a:spcPct val="94000"/>
              </a:lnSpc>
              <a:spcBef>
                <a:spcPts val="568"/>
              </a:spcBef>
              <a:tabLst/>
            </a:pP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5.  工业应用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6509" algn="l" rtl="0" eaLnBrk="0">
              <a:lnSpc>
                <a:spcPct val="95000"/>
              </a:lnSpc>
              <a:spcBef>
                <a:spcPts val="563"/>
              </a:spcBef>
              <a:tabLst/>
            </a:pP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6.  杂质控制与标准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6509" algn="l" rtl="0" eaLnBrk="0">
              <a:lnSpc>
                <a:spcPct val="95000"/>
              </a:lnSpc>
              <a:spcBef>
                <a:spcPts val="546"/>
              </a:spcBef>
              <a:tabLst/>
            </a:pP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7.</a:t>
            </a:r>
            <a:r>
              <a:rPr sz="1100" b="1" kern="0" spc="28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全球市场与物流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875" algn="l" rtl="0" eaLnBrk="0">
              <a:lnSpc>
                <a:spcPct val="94000"/>
              </a:lnSpc>
              <a:spcBef>
                <a:spcPts val="565"/>
              </a:spcBef>
              <a:tabLst/>
            </a:pP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8.  关键问题解答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240" algn="l" rtl="0" eaLnBrk="0">
              <a:lnSpc>
                <a:spcPct val="94000"/>
              </a:lnSpc>
              <a:spcBef>
                <a:spcPts val="563"/>
              </a:spcBef>
              <a:tabLst/>
            </a:pPr>
            <a:r>
              <a:rPr sz="11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9.</a:t>
            </a:r>
            <a:r>
              <a:rPr sz="1100" b="1" kern="0" spc="30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术语表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19000"/>
              </a:lnSpc>
              <a:tabLst/>
            </a:pPr>
            <a:endParaRPr sz="400" dirty="0">
              <a:latin typeface="Arial"/>
              <a:ea typeface="Arial"/>
              <a:cs typeface="Arial"/>
            </a:endParaRPr>
          </a:p>
          <a:p>
            <a:pPr marL="19684" algn="l" rtl="0" eaLnBrk="0">
              <a:lnSpc>
                <a:spcPct val="94000"/>
              </a:lnSpc>
              <a:spcBef>
                <a:spcPts val="1"/>
              </a:spcBef>
              <a:tabLst/>
            </a:pPr>
            <a:r>
              <a:rPr sz="1100" b="1" kern="0" spc="-6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10.  附录（表格、图</a:t>
            </a:r>
            <a:r>
              <a:rPr sz="1100" b="1" kern="0" spc="-7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表）</a:t>
            </a:r>
            <a:endParaRPr sz="1100" dirty="0">
              <a:latin typeface="DengXian"/>
              <a:ea typeface="DengXian"/>
              <a:cs typeface="DengXian"/>
            </a:endParaRPr>
          </a:p>
        </p:txBody>
      </p:sp>
      <p:graphicFrame>
        <p:nvGraphicFramePr>
          <p:cNvPr id="32" name="table 32"/>
          <p:cNvGraphicFramePr>
            <a:graphicFrameLocks noGrp="1"/>
          </p:cNvGraphicFramePr>
          <p:nvPr/>
        </p:nvGraphicFramePr>
        <p:xfrm>
          <a:off x="1143304" y="9006586"/>
          <a:ext cx="5274945" cy="614044"/>
        </p:xfrm>
        <a:graphic>
          <a:graphicData uri="http://schemas.openxmlformats.org/drawingml/2006/table">
            <a:tbl>
              <a:tblPr/>
              <a:tblGrid>
                <a:gridCol w="900430"/>
                <a:gridCol w="1530350"/>
                <a:gridCol w="1350645"/>
                <a:gridCol w="1493519"/>
              </a:tblGrid>
              <a:tr h="20891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4930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等级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1119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纯度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8105" algn="l" rtl="0" eaLnBrk="0">
                        <a:lnSpc>
                          <a:spcPct val="9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杂质限值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1755" algn="l" rtl="0" eaLnBrk="0">
                        <a:lnSpc>
                          <a:spcPct val="9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应用领域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1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9375" algn="l" rtl="0" eaLnBrk="0">
                        <a:lnSpc>
                          <a:spcPct val="76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6N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5564" algn="l" rtl="0" eaLnBrk="0">
                        <a:lnSpc>
                          <a:spcPct val="76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99.9999%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91439" algn="l" rtl="0" eaLnBrk="0">
                        <a:lnSpc>
                          <a:spcPct val="75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≤1</a:t>
                      </a:r>
                      <a:r>
                        <a:rPr sz="11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ppm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2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4294" indent="10795" algn="l" rtl="0" eaLnBrk="0">
                        <a:lnSpc>
                          <a:spcPct val="108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电子、3D 打印、催化</a:t>
                      </a: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   </a:t>
                      </a: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剂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4" name="textbox 34"/>
          <p:cNvSpPr/>
          <p:nvPr/>
        </p:nvSpPr>
        <p:spPr>
          <a:xfrm>
            <a:off x="1140419" y="4476115"/>
            <a:ext cx="1280794" cy="50291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7803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3334" algn="l" rtl="0" eaLnBrk="0">
              <a:lnSpc>
                <a:spcPct val="93000"/>
              </a:lnSpc>
              <a:tabLst/>
            </a:pPr>
            <a:r>
              <a:rPr sz="12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1.</a:t>
            </a:r>
            <a:r>
              <a:rPr sz="1200" b="1" kern="0" spc="3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2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基本性质与分类</a:t>
            </a:r>
            <a:endParaRPr sz="12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08000"/>
              </a:lnSpc>
              <a:tabLst/>
            </a:pPr>
            <a:endParaRPr sz="9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4000"/>
              </a:lnSpc>
              <a:spcBef>
                <a:spcPts val="4"/>
              </a:spcBef>
              <a:tabLst/>
            </a:pPr>
            <a:r>
              <a:rPr sz="11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1.1</a:t>
            </a:r>
            <a:r>
              <a:rPr sz="1100" b="1" kern="0" spc="3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物理化学特性</a:t>
            </a:r>
            <a:endParaRPr sz="1100" dirty="0">
              <a:latin typeface="DengXian"/>
              <a:ea typeface="DengXian"/>
              <a:cs typeface="DengXian"/>
            </a:endParaRPr>
          </a:p>
        </p:txBody>
      </p:sp>
      <p:pic>
        <p:nvPicPr>
          <p:cNvPr id="36" name="picture 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158447" y="4160893"/>
            <a:ext cx="405481" cy="82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38"/>
          <p:cNvSpPr/>
          <p:nvPr/>
        </p:nvSpPr>
        <p:spPr>
          <a:xfrm>
            <a:off x="1136914" y="2296414"/>
            <a:ext cx="3114039" cy="214883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2637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4000"/>
              </a:lnSpc>
              <a:tabLst/>
            </a:pPr>
            <a:r>
              <a:rPr sz="12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2.  开采与初级加工</a:t>
            </a:r>
            <a:endParaRPr sz="12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35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4000"/>
              </a:lnSpc>
              <a:spcBef>
                <a:spcPts val="341"/>
              </a:spcBef>
              <a:tabLst/>
            </a:pP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2.1</a:t>
            </a:r>
            <a:r>
              <a:rPr sz="1100" b="1" kern="0" spc="26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铜矿资源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875" algn="l" rtl="0" eaLnBrk="0">
              <a:lnSpc>
                <a:spcPts val="1247"/>
              </a:lnSpc>
              <a:spcBef>
                <a:spcPts val="1367"/>
              </a:spcBef>
              <a:tabLst/>
            </a:pPr>
            <a:r>
              <a:rPr sz="1000" b="1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•原生矿：</a:t>
            </a:r>
            <a:endParaRPr sz="1000" dirty="0">
              <a:latin typeface="DengXian"/>
              <a:ea typeface="DengXian"/>
              <a:cs typeface="DengXian"/>
            </a:endParaRPr>
          </a:p>
          <a:p>
            <a:pPr marL="156210" algn="l" rtl="0" eaLnBrk="0">
              <a:lnSpc>
                <a:spcPct val="88000"/>
              </a:lnSpc>
              <a:spcBef>
                <a:spcPts val="553"/>
              </a:spcBef>
              <a:tabLst/>
            </a:pPr>
            <a:r>
              <a:rPr sz="1100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•黄铜矿（CuFeS</a:t>
            </a:r>
            <a:r>
              <a:rPr sz="1100" kern="0" spc="-10" dirty="0">
                <a:solidFill>
                  <a:srgbClr val="000000">
                    <a:alpha val="100000"/>
                  </a:srgbClr>
                </a:solidFill>
                <a:latin typeface="Cambria Math"/>
                <a:ea typeface="Cambria Math"/>
                <a:cs typeface="Cambria Math"/>
              </a:rPr>
              <a:t>₂</a:t>
            </a:r>
            <a:r>
              <a:rPr sz="1100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)</a:t>
            </a:r>
            <a:r>
              <a:rPr sz="1100" kern="0" spc="-9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、孔雀石（CuCO</a:t>
            </a:r>
            <a:r>
              <a:rPr sz="1100" kern="0" spc="-10" dirty="0">
                <a:solidFill>
                  <a:srgbClr val="000000">
                    <a:alpha val="100000"/>
                  </a:srgbClr>
                </a:solidFill>
                <a:latin typeface="Cambria Math"/>
                <a:ea typeface="Cambria Math"/>
                <a:cs typeface="Cambria Math"/>
              </a:rPr>
              <a:t>3</a:t>
            </a:r>
            <a:r>
              <a:rPr sz="1100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·Cu(</a:t>
            </a:r>
            <a:r>
              <a:rPr sz="1100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OH)</a:t>
            </a:r>
            <a:r>
              <a:rPr sz="1100" kern="0" spc="-20" dirty="0">
                <a:solidFill>
                  <a:srgbClr val="000000">
                    <a:alpha val="100000"/>
                  </a:srgbClr>
                </a:solidFill>
                <a:latin typeface="Cambria Math"/>
                <a:ea typeface="Cambria Math"/>
                <a:cs typeface="Cambria Math"/>
              </a:rPr>
              <a:t>₂</a:t>
            </a:r>
            <a:r>
              <a:rPr sz="1100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)。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875" algn="l" rtl="0" eaLnBrk="0">
              <a:lnSpc>
                <a:spcPct val="95000"/>
              </a:lnSpc>
              <a:spcBef>
                <a:spcPts val="649"/>
              </a:spcBef>
              <a:tabLst/>
            </a:pPr>
            <a:r>
              <a:rPr sz="11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•再生铜：</a:t>
            </a:r>
            <a:r>
              <a:rPr sz="1100" b="1" kern="0" spc="-1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占全球产量 30%</a:t>
            </a:r>
            <a:r>
              <a:rPr sz="1100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。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17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algn="l" rtl="0" eaLnBrk="0">
              <a:lnSpc>
                <a:spcPct val="117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algn="l" rtl="0" eaLnBrk="0">
              <a:lnSpc>
                <a:spcPct val="117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algn="l" rtl="0" eaLnBrk="0">
              <a:lnSpc>
                <a:spcPct val="100000"/>
              </a:lnSpc>
              <a:tabLst/>
            </a:pPr>
            <a:endParaRPr sz="3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4000"/>
              </a:lnSpc>
              <a:spcBef>
                <a:spcPts val="3"/>
              </a:spcBef>
              <a:tabLst/>
            </a:pPr>
            <a:r>
              <a:rPr sz="12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2.2  开采方法</a:t>
            </a:r>
            <a:endParaRPr sz="1200" dirty="0">
              <a:latin typeface="DengXian"/>
              <a:ea typeface="DengXian"/>
              <a:cs typeface="DengXian"/>
            </a:endParaRPr>
          </a:p>
        </p:txBody>
      </p:sp>
      <p:graphicFrame>
        <p:nvGraphicFramePr>
          <p:cNvPr id="40" name="table 40"/>
          <p:cNvGraphicFramePr>
            <a:graphicFrameLocks noGrp="1"/>
          </p:cNvGraphicFramePr>
          <p:nvPr/>
        </p:nvGraphicFramePr>
        <p:xfrm>
          <a:off x="1143304" y="8236966"/>
          <a:ext cx="5274944" cy="1218565"/>
        </p:xfrm>
        <a:graphic>
          <a:graphicData uri="http://schemas.openxmlformats.org/drawingml/2006/table">
            <a:tbl>
              <a:tblPr/>
              <a:tblGrid>
                <a:gridCol w="1170305"/>
                <a:gridCol w="1710054"/>
                <a:gridCol w="1074419"/>
                <a:gridCol w="1320165"/>
              </a:tblGrid>
              <a:tr h="20700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8105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方法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1119" algn="l" rtl="0" eaLnBrk="0">
                        <a:lnSpc>
                          <a:spcPct val="95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原理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1755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纯度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69850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优势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8264" algn="l" rtl="0" eaLnBrk="0">
                        <a:lnSpc>
                          <a:spcPct val="9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电解精炼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6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2389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粗铜阳极→4N 级阴极铜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4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1755" algn="l" rtl="0" eaLnBrk="0">
                        <a:lnSpc>
                          <a:spcPct val="9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4N（99.99%）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3025" algn="l" rtl="0" eaLnBrk="0">
                        <a:lnSpc>
                          <a:spcPct val="9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低成本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9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8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7630" algn="l" rtl="0" eaLnBrk="0">
                        <a:lnSpc>
                          <a:spcPct val="9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区域熔炼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7469" indent="-1270" algn="l" rtl="0" eaLnBrk="0">
                        <a:lnSpc>
                          <a:spcPct val="108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20–30 次熔区通过→去除</a:t>
                      </a:r>
                      <a:r>
                        <a:rPr sz="11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   </a:t>
                      </a: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杂质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6835" algn="l" rtl="0" eaLnBrk="0">
                        <a:lnSpc>
                          <a:spcPct val="76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6N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89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8105" algn="l" rtl="0" eaLnBrk="0">
                        <a:lnSpc>
                          <a:spcPct val="95000"/>
                        </a:lnSpc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高纯度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1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8264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电子束熔炼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2708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6200" algn="l" rtl="0" eaLnBrk="0">
                        <a:lnSpc>
                          <a:spcPct val="110000"/>
                        </a:lnSpc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真空+电子束轰击→去除</a:t>
                      </a: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    </a:t>
                      </a:r>
                      <a:r>
                        <a:rPr sz="11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O</a:t>
                      </a:r>
                      <a:r>
                        <a:rPr sz="11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mbria Math"/>
                          <a:ea typeface="Cambria Math"/>
                          <a:cs typeface="Cambria Math"/>
                        </a:rPr>
                        <a:t>₂ </a:t>
                      </a:r>
                      <a:r>
                        <a:rPr sz="11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、</a:t>
                      </a:r>
                      <a:r>
                        <a:rPr sz="1100" kern="0" spc="-2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</a:t>
                      </a:r>
                      <a:r>
                        <a:rPr sz="11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H</a:t>
                      </a:r>
                      <a:r>
                        <a:rPr sz="11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mbria Math"/>
                          <a:ea typeface="Cambria Math"/>
                          <a:cs typeface="Cambria Math"/>
                        </a:rPr>
                        <a:t>₂</a:t>
                      </a:r>
                      <a:endParaRPr sz="1100" dirty="0">
                        <a:latin typeface="Cambria Math"/>
                        <a:ea typeface="Cambria Math"/>
                        <a:cs typeface="Cambria Math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6200" algn="l" rtl="0" eaLnBrk="0">
                        <a:lnSpc>
                          <a:spcPct val="76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7N–9N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5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8105" algn="l" rtl="0" eaLnBrk="0">
                        <a:lnSpc>
                          <a:spcPct val="9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无氧铜（OFHC）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2" name="table 42"/>
          <p:cNvGraphicFramePr>
            <a:graphicFrameLocks noGrp="1"/>
          </p:cNvGraphicFramePr>
          <p:nvPr/>
        </p:nvGraphicFramePr>
        <p:xfrm>
          <a:off x="1143304" y="6087745"/>
          <a:ext cx="5274945" cy="824229"/>
        </p:xfrm>
        <a:graphic>
          <a:graphicData uri="http://schemas.openxmlformats.org/drawingml/2006/table">
            <a:tbl>
              <a:tblPr/>
              <a:tblGrid>
                <a:gridCol w="1758950"/>
                <a:gridCol w="1755775"/>
                <a:gridCol w="1760220"/>
              </a:tblGrid>
              <a:tr h="20700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6360" algn="l" rtl="0" eaLnBrk="0">
                        <a:lnSpc>
                          <a:spcPct val="95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国家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0485" algn="l" rtl="0" eaLnBrk="0">
                        <a:lnSpc>
                          <a:spcPct val="95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b="1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产量（百万吨）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5564" algn="l" rtl="0" eaLnBrk="0">
                        <a:lnSpc>
                          <a:spcPct val="9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市场份额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0644" algn="l" rtl="0" eaLnBrk="0">
                        <a:lnSpc>
                          <a:spcPct val="9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智利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6200" algn="l" rtl="0" eaLnBrk="0">
                        <a:lnSpc>
                          <a:spcPct val="76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5.0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6200" algn="l" rtl="0" eaLnBrk="0">
                        <a:lnSpc>
                          <a:spcPct val="76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28%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5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90805" algn="l" rtl="0" eaLnBrk="0">
                        <a:lnSpc>
                          <a:spcPct val="95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中国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8739" algn="l" rtl="0" eaLnBrk="0">
                        <a:lnSpc>
                          <a:spcPct val="75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1.75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5564" algn="l" rtl="0" eaLnBrk="0">
                        <a:lnSpc>
                          <a:spcPct val="76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8%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91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6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3660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俄罗斯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6200" algn="l" rtl="0" eaLnBrk="0">
                        <a:lnSpc>
                          <a:spcPct val="76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2.2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9375" algn="l" rtl="0" eaLnBrk="0">
                        <a:lnSpc>
                          <a:spcPct val="76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10%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4" name="table 44"/>
          <p:cNvGraphicFramePr>
            <a:graphicFrameLocks noGrp="1"/>
          </p:cNvGraphicFramePr>
          <p:nvPr/>
        </p:nvGraphicFramePr>
        <p:xfrm>
          <a:off x="1143304" y="4638167"/>
          <a:ext cx="5274945" cy="619759"/>
        </p:xfrm>
        <a:graphic>
          <a:graphicData uri="http://schemas.openxmlformats.org/drawingml/2006/table">
            <a:tbl>
              <a:tblPr/>
              <a:tblGrid>
                <a:gridCol w="1758950"/>
                <a:gridCol w="1755775"/>
                <a:gridCol w="1760220"/>
              </a:tblGrid>
              <a:tr h="20700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8105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方法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8739" algn="l" rtl="0" eaLnBrk="0">
                        <a:lnSpc>
                          <a:spcPct val="95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工艺描述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1119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产出纯度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4930" algn="l" rtl="0" eaLnBrk="0">
                        <a:lnSpc>
                          <a:spcPct val="95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火法冶金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4930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焙烧→熔炼→</a:t>
                      </a:r>
                      <a:r>
                        <a:rPr sz="11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</a:t>
                      </a: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吹炼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5564" algn="l" rtl="0" eaLnBrk="0">
                        <a:lnSpc>
                          <a:spcPct val="76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98–99%</a:t>
                      </a:r>
                      <a:r>
                        <a:rPr sz="11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</a:t>
                      </a: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Cu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00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4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8105" algn="l" rtl="0" eaLnBrk="0">
                        <a:lnSpc>
                          <a:spcPct val="95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湿法冶金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3025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硫酸浸出→</a:t>
                      </a:r>
                      <a:r>
                        <a:rPr sz="1100" kern="0" spc="-1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</a:t>
                      </a: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电解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4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5564" algn="l" rtl="0" eaLnBrk="0">
                        <a:lnSpc>
                          <a:spcPct val="9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99.99% Cu（4N）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6" name="table 46"/>
          <p:cNvGraphicFramePr>
            <a:graphicFrameLocks noGrp="1"/>
          </p:cNvGraphicFramePr>
          <p:nvPr/>
        </p:nvGraphicFramePr>
        <p:xfrm>
          <a:off x="1143304" y="914400"/>
          <a:ext cx="5274945" cy="612775"/>
        </p:xfrm>
        <a:graphic>
          <a:graphicData uri="http://schemas.openxmlformats.org/drawingml/2006/table">
            <a:tbl>
              <a:tblPr/>
              <a:tblGrid>
                <a:gridCol w="900430"/>
                <a:gridCol w="1530350"/>
                <a:gridCol w="1350645"/>
                <a:gridCol w="1493519"/>
              </a:tblGrid>
              <a:tr h="20764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8739" algn="l" rtl="0" eaLnBrk="0">
                        <a:lnSpc>
                          <a:spcPct val="75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7N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5564" algn="l" rtl="0" eaLnBrk="0">
                        <a:lnSpc>
                          <a:spcPct val="76000"/>
                        </a:lnSpc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99.99999%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91439" algn="l" rtl="0" eaLnBrk="0">
                        <a:lnSpc>
                          <a:spcPct val="76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≤0.1</a:t>
                      </a:r>
                      <a:r>
                        <a:rPr sz="11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</a:t>
                      </a: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ppm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5564" algn="l" rtl="0" eaLnBrk="0">
                        <a:lnSpc>
                          <a:spcPct val="95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量子技术、国防工业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1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8105" algn="l" rtl="0" eaLnBrk="0">
                        <a:lnSpc>
                          <a:spcPct val="76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8N–9N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5564" algn="l" rtl="0" eaLnBrk="0">
                        <a:lnSpc>
                          <a:spcPts val="791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99.999999–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  <a:p>
                      <a:pPr marL="75564" algn="l" rtl="0" eaLnBrk="0">
                        <a:lnSpc>
                          <a:spcPts val="1559"/>
                        </a:lnSpc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99.9999999%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91439" algn="l" rtl="0" eaLnBrk="0">
                        <a:lnSpc>
                          <a:spcPct val="76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≤0.01</a:t>
                      </a:r>
                      <a:r>
                        <a:rPr sz="11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</a:t>
                      </a: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ppm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2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2389" algn="l" rtl="0" eaLnBrk="0">
                        <a:lnSpc>
                          <a:spcPct val="93000"/>
                        </a:lnSpc>
                        <a:tabLst/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科学研究（核聚变）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8" name="textbox 48"/>
          <p:cNvSpPr/>
          <p:nvPr/>
        </p:nvSpPr>
        <p:spPr>
          <a:xfrm>
            <a:off x="1135371" y="7602825"/>
            <a:ext cx="1344930" cy="5149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6172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4000"/>
              </a:lnSpc>
              <a:tabLst/>
            </a:pP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3. 6N–9N 级提纯技术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03000"/>
              </a:lnSpc>
              <a:tabLst/>
            </a:pPr>
            <a:endParaRPr sz="1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4000"/>
              </a:lnSpc>
              <a:spcBef>
                <a:spcPts val="7"/>
              </a:spcBef>
              <a:tabLst/>
            </a:pP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3.1</a:t>
            </a:r>
            <a:r>
              <a:rPr sz="1100" b="1" kern="0" spc="27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精炼方法</a:t>
            </a:r>
            <a:endParaRPr sz="1100" dirty="0">
              <a:latin typeface="DengXian"/>
              <a:ea typeface="DengXian"/>
              <a:cs typeface="DengXian"/>
            </a:endParaRPr>
          </a:p>
        </p:txBody>
      </p:sp>
      <p:sp>
        <p:nvSpPr>
          <p:cNvPr id="50" name="textbox 50"/>
          <p:cNvSpPr/>
          <p:nvPr/>
        </p:nvSpPr>
        <p:spPr>
          <a:xfrm>
            <a:off x="1137462" y="5695569"/>
            <a:ext cx="1870075" cy="19812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12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4000"/>
              </a:lnSpc>
              <a:tabLst/>
            </a:pPr>
            <a:r>
              <a:rPr sz="12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2.3</a:t>
            </a:r>
            <a:r>
              <a:rPr sz="1200" b="1" kern="0" spc="29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2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全球开采量（2023 </a:t>
            </a:r>
            <a:r>
              <a:rPr sz="1200" b="1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年）</a:t>
            </a:r>
            <a:endParaRPr sz="1200" dirty="0">
              <a:latin typeface="DengXian"/>
              <a:ea typeface="DengXian"/>
              <a:cs typeface="DengXian"/>
            </a:endParaRPr>
          </a:p>
        </p:txBody>
      </p:sp>
      <p:pic>
        <p:nvPicPr>
          <p:cNvPr id="52" name="picture 5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158447" y="7364595"/>
            <a:ext cx="545689" cy="8272"/>
          </a:xfrm>
          <a:prstGeom prst="rect">
            <a:avLst/>
          </a:prstGeom>
        </p:spPr>
      </p:pic>
      <p:pic>
        <p:nvPicPr>
          <p:cNvPr id="54" name="picture 5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1158447" y="1981192"/>
            <a:ext cx="475585" cy="827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" name="table 56"/>
          <p:cNvGraphicFramePr>
            <a:graphicFrameLocks noGrp="1"/>
          </p:cNvGraphicFramePr>
          <p:nvPr/>
        </p:nvGraphicFramePr>
        <p:xfrm>
          <a:off x="1143304" y="3196082"/>
          <a:ext cx="5274945" cy="1629409"/>
        </p:xfrm>
        <a:graphic>
          <a:graphicData uri="http://schemas.openxmlformats.org/drawingml/2006/table">
            <a:tbl>
              <a:tblPr/>
              <a:tblGrid>
                <a:gridCol w="1080135"/>
                <a:gridCol w="1556385"/>
                <a:gridCol w="1318260"/>
                <a:gridCol w="1320165"/>
              </a:tblGrid>
              <a:tr h="2076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4930" algn="l" rtl="0" eaLnBrk="0">
                        <a:lnSpc>
                          <a:spcPct val="95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形状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1119" algn="l" rtl="0" eaLnBrk="0">
                        <a:lnSpc>
                          <a:spcPct val="95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尺寸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4930" algn="l" rtl="0" eaLnBrk="0">
                        <a:lnSpc>
                          <a:spcPct val="9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制备技术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1755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应用领域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9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89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4930" algn="l" rtl="0" eaLnBrk="0">
                        <a:lnSpc>
                          <a:spcPct val="96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球形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2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4930" algn="l" rtl="0" eaLnBrk="0">
                        <a:lnSpc>
                          <a:spcPct val="9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0.1–50 微米（微</a:t>
                      </a:r>
                      <a:r>
                        <a:rPr sz="11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米级）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1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4294" algn="l" rtl="0" eaLnBrk="0">
                        <a:lnSpc>
                          <a:spcPct val="95000"/>
                        </a:lnSpc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气体雾化法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4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3025" indent="1270" algn="l" rtl="0" eaLnBrk="0">
                        <a:lnSpc>
                          <a:spcPct val="107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3D 打印、导电浆</a:t>
                      </a: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     </a:t>
                      </a: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料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5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9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6835" algn="l" rtl="0" eaLnBrk="0">
                        <a:lnSpc>
                          <a:spcPct val="87000"/>
                        </a:lnSpc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50–200 纳米（纳米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  <a:p>
                      <a:pPr marL="73660" algn="l" rtl="0" eaLnBrk="0">
                        <a:lnSpc>
                          <a:spcPts val="1560"/>
                        </a:lnSpc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级）</a:t>
                      </a:r>
                      <a:endParaRPr sz="9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6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4930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等离子化学合成法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4930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纳米电子器件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0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6835" algn="l" rtl="0" eaLnBrk="0">
                        <a:lnSpc>
                          <a:spcPct val="95000"/>
                        </a:lnSpc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鳞片状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8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9375" algn="l" rtl="0" eaLnBrk="0">
                        <a:lnSpc>
                          <a:spcPct val="9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1–100 微米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7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1119" algn="l" rtl="0" eaLnBrk="0">
                        <a:lnSpc>
                          <a:spcPct val="9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机械球磨法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6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3025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耐磨涂层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3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5564" algn="l" rtl="0" eaLnBrk="0">
                        <a:lnSpc>
                          <a:spcPct val="95000"/>
                        </a:lnSpc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树枝状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9375" algn="l" rtl="0" eaLnBrk="0">
                        <a:lnSpc>
                          <a:spcPct val="9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10–500 微米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2389" algn="l" rtl="0" eaLnBrk="0">
                        <a:lnSpc>
                          <a:spcPct val="9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低电流密度电解法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3025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催化剂、多孔电极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00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5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7469" algn="l" rtl="0" eaLnBrk="0">
                        <a:lnSpc>
                          <a:spcPct val="9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纳米线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6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6200" algn="l" rtl="0" eaLnBrk="0">
                        <a:lnSpc>
                          <a:spcPct val="9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20–100 纳米×10 微米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2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6835" algn="l" rtl="0" eaLnBrk="0">
                        <a:lnSpc>
                          <a:spcPct val="9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CVD/电化学沉积法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0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6835" algn="l" rtl="0" eaLnBrk="0">
                        <a:lnSpc>
                          <a:spcPct val="95000"/>
                        </a:lnSpc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柔性电子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8" name="textbox 58"/>
          <p:cNvSpPr/>
          <p:nvPr/>
        </p:nvSpPr>
        <p:spPr>
          <a:xfrm>
            <a:off x="1140138" y="5262499"/>
            <a:ext cx="3250564" cy="174180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663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75564" algn="l" rtl="0" eaLnBrk="0">
              <a:lnSpc>
                <a:spcPct val="94000"/>
              </a:lnSpc>
              <a:tabLst/>
            </a:pPr>
            <a:r>
              <a:rPr sz="12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4.2  关键参数</a:t>
            </a:r>
            <a:endParaRPr sz="12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39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ts val="1235"/>
              </a:lnSpc>
              <a:spcBef>
                <a:spcPts val="300"/>
              </a:spcBef>
              <a:tabLst/>
            </a:pPr>
            <a:r>
              <a:rPr sz="10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</a:t>
            </a:r>
            <a:r>
              <a:rPr sz="1000" b="1" kern="0" spc="9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0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6N</a:t>
            </a:r>
            <a:r>
              <a:rPr sz="1000" b="1" kern="0" spc="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0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级：</a:t>
            </a:r>
            <a:endParaRPr sz="1000" dirty="0">
              <a:latin typeface="DengXian"/>
              <a:ea typeface="DengXian"/>
              <a:cs typeface="DengXian"/>
            </a:endParaRPr>
          </a:p>
          <a:p>
            <a:pPr marL="152400" algn="l" rtl="0" eaLnBrk="0">
              <a:lnSpc>
                <a:spcPct val="93000"/>
              </a:lnSpc>
              <a:spcBef>
                <a:spcPts val="562"/>
              </a:spcBef>
              <a:tabLst/>
            </a:pPr>
            <a:r>
              <a:rPr sz="11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 </a:t>
            </a:r>
            <a:r>
              <a:rPr sz="1100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尺寸：12–15 微米（标准</a:t>
            </a:r>
            <a:r>
              <a:rPr sz="1100" kern="0" spc="-1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），</a:t>
            </a:r>
            <a:r>
              <a:rPr sz="1100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可按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需定制纳米级。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2400" algn="l" rtl="0" eaLnBrk="0">
              <a:lnSpc>
                <a:spcPct val="88000"/>
              </a:lnSpc>
              <a:spcBef>
                <a:spcPts val="584"/>
              </a:spcBef>
              <a:tabLst/>
            </a:pPr>
            <a:r>
              <a:rPr sz="1100" b="1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 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杂质：O</a:t>
            </a:r>
            <a:r>
              <a:rPr sz="1100" kern="0" spc="2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≤5</a:t>
            </a:r>
            <a:r>
              <a:rPr sz="1100" kern="0" spc="8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ppm</a:t>
            </a:r>
            <a:r>
              <a:rPr sz="1100" kern="0" spc="-1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，Fe</a:t>
            </a:r>
            <a:r>
              <a:rPr sz="1100" kern="0" spc="18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≤1</a:t>
            </a:r>
            <a:r>
              <a:rPr sz="1100" kern="0" spc="8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ppm。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2700" algn="l" rtl="0" eaLnBrk="0">
              <a:lnSpc>
                <a:spcPts val="1235"/>
              </a:lnSpc>
              <a:spcBef>
                <a:spcPts val="653"/>
              </a:spcBef>
              <a:tabLst/>
            </a:pPr>
            <a:r>
              <a:rPr sz="10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</a:t>
            </a:r>
            <a:r>
              <a:rPr sz="1000" b="1" kern="0" spc="9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0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7N</a:t>
            </a:r>
            <a:r>
              <a:rPr sz="1000" b="1" kern="0" spc="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0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级：</a:t>
            </a:r>
            <a:endParaRPr sz="1000" dirty="0">
              <a:latin typeface="DengXian"/>
              <a:ea typeface="DengXian"/>
              <a:cs typeface="DengXian"/>
            </a:endParaRPr>
          </a:p>
          <a:p>
            <a:pPr marL="152400" algn="l" rtl="0" eaLnBrk="0">
              <a:lnSpc>
                <a:spcPct val="94000"/>
              </a:lnSpc>
              <a:spcBef>
                <a:spcPts val="568"/>
              </a:spcBef>
              <a:tabLst/>
            </a:pPr>
            <a:r>
              <a:rPr sz="1100" b="1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 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尺寸：50–200 纳米。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17000"/>
              </a:lnSpc>
              <a:tabLst/>
            </a:pPr>
            <a:endParaRPr sz="400" dirty="0">
              <a:latin typeface="Arial"/>
              <a:ea typeface="Arial"/>
              <a:cs typeface="Arial"/>
            </a:endParaRPr>
          </a:p>
          <a:p>
            <a:pPr marL="152400" algn="l" rtl="0" eaLnBrk="0">
              <a:lnSpc>
                <a:spcPct val="88000"/>
              </a:lnSpc>
              <a:spcBef>
                <a:spcPts val="4"/>
              </a:spcBef>
              <a:tabLst/>
            </a:pPr>
            <a:r>
              <a:rPr sz="11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 </a:t>
            </a:r>
            <a:r>
              <a:rPr sz="1100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杂质：O</a:t>
            </a:r>
            <a:r>
              <a:rPr sz="1100" kern="0" spc="18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≤0.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5</a:t>
            </a:r>
            <a:r>
              <a:rPr sz="1100" kern="0" spc="8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ppm</a:t>
            </a:r>
            <a:r>
              <a:rPr sz="1100" kern="0" spc="-17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，C</a:t>
            </a:r>
            <a:r>
              <a:rPr sz="1100" kern="0" spc="18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≤1</a:t>
            </a:r>
            <a:r>
              <a:rPr sz="1100" kern="0" spc="8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ppm。</a:t>
            </a:r>
            <a:endParaRPr sz="1100" dirty="0">
              <a:latin typeface="DengXian"/>
              <a:ea typeface="DengXian"/>
              <a:cs typeface="DengXian"/>
            </a:endParaRPr>
          </a:p>
        </p:txBody>
      </p:sp>
      <p:graphicFrame>
        <p:nvGraphicFramePr>
          <p:cNvPr id="60" name="table 60"/>
          <p:cNvGraphicFramePr>
            <a:graphicFrameLocks noGrp="1"/>
          </p:cNvGraphicFramePr>
          <p:nvPr/>
        </p:nvGraphicFramePr>
        <p:xfrm>
          <a:off x="1143304" y="8523478"/>
          <a:ext cx="5274945" cy="824229"/>
        </p:xfrm>
        <a:graphic>
          <a:graphicData uri="http://schemas.openxmlformats.org/drawingml/2006/table">
            <a:tbl>
              <a:tblPr/>
              <a:tblGrid>
                <a:gridCol w="1758950"/>
                <a:gridCol w="1755775"/>
                <a:gridCol w="1760220"/>
              </a:tblGrid>
              <a:tr h="20700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3660" algn="l" rtl="0" eaLnBrk="0">
                        <a:lnSpc>
                          <a:spcPct val="95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产品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1755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应用场景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69850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所需纯度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8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5725" algn="l" rtl="0" eaLnBrk="0">
                        <a:lnSpc>
                          <a:spcPct val="9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印刷电路板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8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6200" algn="l" rtl="0" eaLnBrk="0">
                        <a:lnSpc>
                          <a:spcPct val="93000"/>
                        </a:lnSpc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5G 设备铜导线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6200" algn="l" rtl="0" eaLnBrk="0">
                        <a:lnSpc>
                          <a:spcPct val="76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6N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2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8264" algn="l" rtl="0" eaLnBrk="0">
                        <a:lnSpc>
                          <a:spcPct val="9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电池（宁德时代）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9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5564" algn="l" rtl="0" eaLnBrk="0">
                        <a:lnSpc>
                          <a:spcPct val="9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集流体、冷却系统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6200" algn="l" rtl="0" eaLnBrk="0">
                        <a:lnSpc>
                          <a:spcPct val="76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6N–7N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91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7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9375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超导材料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1280" algn="l" rtl="0" eaLnBrk="0">
                        <a:lnSpc>
                          <a:spcPct val="95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ITER/MRI </a:t>
                      </a: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磁体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5564" algn="l" rtl="0" eaLnBrk="0">
                        <a:lnSpc>
                          <a:spcPct val="75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7N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2" name="textbox 62"/>
          <p:cNvSpPr/>
          <p:nvPr/>
        </p:nvSpPr>
        <p:spPr>
          <a:xfrm>
            <a:off x="1135371" y="943834"/>
            <a:ext cx="2291079" cy="74485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304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5000"/>
              </a:lnSpc>
              <a:tabLst/>
            </a:pP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3.2</a:t>
            </a:r>
            <a:r>
              <a:rPr sz="1100" b="1" kern="0" spc="27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技术对比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7145" algn="l" rtl="0" eaLnBrk="0">
              <a:lnSpc>
                <a:spcPct val="93000"/>
              </a:lnSpc>
              <a:spcBef>
                <a:spcPts val="1361"/>
              </a:spcBef>
              <a:tabLst/>
            </a:pPr>
            <a:r>
              <a:rPr sz="1100" b="1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6N 级：</a:t>
            </a:r>
            <a:r>
              <a:rPr sz="1100" b="1" kern="0" spc="-18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区域熔炼+化学精炼</a:t>
            </a:r>
            <a:r>
              <a:rPr sz="1100" kern="0" spc="-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。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21000"/>
              </a:lnSpc>
              <a:tabLst/>
            </a:pPr>
            <a:endParaRPr sz="400" dirty="0">
              <a:latin typeface="Arial"/>
              <a:ea typeface="Arial"/>
              <a:cs typeface="Arial"/>
            </a:endParaRPr>
          </a:p>
          <a:p>
            <a:pPr algn="r" rtl="0" eaLnBrk="0">
              <a:lnSpc>
                <a:spcPct val="94000"/>
              </a:lnSpc>
              <a:spcBef>
                <a:spcPts val="2"/>
              </a:spcBef>
              <a:tabLst/>
            </a:pPr>
            <a:r>
              <a:rPr sz="1100" b="1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7N+级：</a:t>
            </a:r>
            <a:r>
              <a:rPr sz="1100" b="1" kern="0" spc="-17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电子束</a:t>
            </a:r>
            <a:r>
              <a:rPr sz="1100" kern="0" spc="-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熔炼+GDMS 联用。</a:t>
            </a:r>
            <a:endParaRPr sz="1100" dirty="0">
              <a:latin typeface="DengXian"/>
              <a:ea typeface="DengXian"/>
              <a:cs typeface="DengXian"/>
            </a:endParaRPr>
          </a:p>
        </p:txBody>
      </p:sp>
      <p:sp>
        <p:nvSpPr>
          <p:cNvPr id="64" name="textbox 64"/>
          <p:cNvSpPr/>
          <p:nvPr/>
        </p:nvSpPr>
        <p:spPr>
          <a:xfrm>
            <a:off x="1133268" y="2473198"/>
            <a:ext cx="1260475" cy="6038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6056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4000"/>
              </a:lnSpc>
              <a:tabLst/>
            </a:pPr>
            <a:r>
              <a:rPr sz="12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4.</a:t>
            </a:r>
            <a:r>
              <a:rPr sz="1200" b="1" kern="0" spc="3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2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超细粉末生产</a:t>
            </a:r>
            <a:endParaRPr sz="12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35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algn="l" rtl="0" eaLnBrk="0">
              <a:lnSpc>
                <a:spcPct val="140000"/>
              </a:lnSpc>
              <a:tabLst/>
            </a:pPr>
            <a:endParaRPr sz="2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4000"/>
              </a:lnSpc>
              <a:spcBef>
                <a:spcPts val="1"/>
              </a:spcBef>
              <a:tabLst/>
            </a:pP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4.1</a:t>
            </a:r>
            <a:r>
              <a:rPr sz="1100" b="1" kern="0" spc="3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形状与尺寸分类</a:t>
            </a:r>
            <a:endParaRPr sz="1100" dirty="0">
              <a:latin typeface="DengXian"/>
              <a:ea typeface="DengXian"/>
              <a:cs typeface="DengXian"/>
            </a:endParaRPr>
          </a:p>
        </p:txBody>
      </p:sp>
      <p:sp>
        <p:nvSpPr>
          <p:cNvPr id="66" name="textbox 66"/>
          <p:cNvSpPr/>
          <p:nvPr/>
        </p:nvSpPr>
        <p:spPr>
          <a:xfrm>
            <a:off x="1136493" y="7800594"/>
            <a:ext cx="978535" cy="6057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2640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4000"/>
              </a:lnSpc>
              <a:tabLst/>
            </a:pPr>
            <a:r>
              <a:rPr sz="12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5.  工业应用</a:t>
            </a:r>
            <a:endParaRPr sz="12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36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algn="l" rtl="0" eaLnBrk="0">
              <a:lnSpc>
                <a:spcPct val="138000"/>
              </a:lnSpc>
              <a:tabLst/>
            </a:pPr>
            <a:endParaRPr sz="2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5000"/>
              </a:lnSpc>
              <a:tabLst/>
            </a:pPr>
            <a:r>
              <a:rPr sz="11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5.1</a:t>
            </a:r>
            <a:r>
              <a:rPr sz="1100" b="1" kern="0" spc="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 </a:t>
            </a:r>
            <a:r>
              <a:rPr sz="11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电子与能源</a:t>
            </a:r>
            <a:endParaRPr sz="1100" dirty="0">
              <a:latin typeface="DengXian"/>
              <a:ea typeface="DengXian"/>
              <a:cs typeface="DengXian"/>
            </a:endParaRPr>
          </a:p>
        </p:txBody>
      </p:sp>
      <p:pic>
        <p:nvPicPr>
          <p:cNvPr id="68" name="picture 6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158447" y="2157976"/>
            <a:ext cx="405481" cy="8272"/>
          </a:xfrm>
          <a:prstGeom prst="rect">
            <a:avLst/>
          </a:prstGeom>
        </p:spPr>
      </p:pic>
      <p:pic>
        <p:nvPicPr>
          <p:cNvPr id="70" name="picture 7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1158447" y="7484991"/>
            <a:ext cx="335326" cy="827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2"/>
          <p:cNvSpPr/>
          <p:nvPr/>
        </p:nvSpPr>
        <p:spPr>
          <a:xfrm>
            <a:off x="1136493" y="943834"/>
            <a:ext cx="2856229" cy="49498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990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5000"/>
              </a:lnSpc>
              <a:tabLst/>
            </a:pPr>
            <a:r>
              <a:rPr sz="11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5.2</a:t>
            </a:r>
            <a:r>
              <a:rPr sz="1100" b="1" kern="0" spc="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 </a:t>
            </a:r>
            <a:r>
              <a:rPr sz="11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国防工业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6210" algn="l" rtl="0" eaLnBrk="0">
              <a:lnSpc>
                <a:spcPct val="93000"/>
              </a:lnSpc>
              <a:spcBef>
                <a:spcPts val="1351"/>
              </a:spcBef>
              <a:tabLst/>
            </a:pP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 </a:t>
            </a:r>
            <a:r>
              <a:rPr sz="1100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弹药：弹壳（6</a:t>
            </a:r>
            <a:r>
              <a:rPr sz="1100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N级微米粉末）。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6210" algn="l" rtl="0" eaLnBrk="0">
              <a:lnSpc>
                <a:spcPct val="94000"/>
              </a:lnSpc>
              <a:spcBef>
                <a:spcPts val="586"/>
              </a:spcBef>
              <a:tabLst/>
            </a:pPr>
            <a:r>
              <a:rPr sz="11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 </a:t>
            </a:r>
            <a:r>
              <a:rPr sz="1100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隐身技术：7N 级纳米粉末用于吸</a:t>
            </a:r>
            <a:r>
              <a:rPr sz="1100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波涂层。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18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algn="l" rtl="0" eaLnBrk="0">
              <a:lnSpc>
                <a:spcPct val="119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3000"/>
              </a:lnSpc>
              <a:spcBef>
                <a:spcPts val="336"/>
              </a:spcBef>
              <a:tabLst/>
            </a:pPr>
            <a:r>
              <a:rPr sz="11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5.3</a:t>
            </a:r>
            <a:r>
              <a:rPr sz="1100" b="1" kern="0" spc="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 </a:t>
            </a:r>
            <a:r>
              <a:rPr sz="11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医疗领域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6210" algn="l" rtl="0" eaLnBrk="0">
              <a:lnSpc>
                <a:spcPct val="93000"/>
              </a:lnSpc>
              <a:spcBef>
                <a:spcPts val="1371"/>
              </a:spcBef>
              <a:tabLst/>
            </a:pP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</a:t>
            </a:r>
            <a:r>
              <a:rPr sz="1100" b="1" kern="0" spc="28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抗菌表面：医院门</a:t>
            </a:r>
            <a:r>
              <a:rPr sz="1100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把手（6N级）。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6210" algn="l" rtl="0" eaLnBrk="0">
              <a:lnSpc>
                <a:spcPct val="93000"/>
              </a:lnSpc>
              <a:spcBef>
                <a:spcPts val="573"/>
              </a:spcBef>
              <a:tabLst/>
            </a:pP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</a:t>
            </a:r>
            <a:r>
              <a:rPr sz="1100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X 射线管：OFHC 铜阳极（</a:t>
            </a:r>
            <a:r>
              <a:rPr sz="1100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7N级）。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72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4000"/>
              </a:lnSpc>
              <a:spcBef>
                <a:spcPts val="338"/>
              </a:spcBef>
              <a:tabLst/>
            </a:pPr>
            <a:r>
              <a:rPr sz="11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5.4  其他应用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6210" algn="l" rtl="0" eaLnBrk="0">
              <a:lnSpc>
                <a:spcPct val="94000"/>
              </a:lnSpc>
              <a:spcBef>
                <a:spcPts val="1367"/>
              </a:spcBef>
              <a:tabLst/>
            </a:pPr>
            <a:r>
              <a:rPr sz="1100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 用于强力磁控管的转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子轴和定子绕组；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6210" algn="l" rtl="0" eaLnBrk="0">
              <a:lnSpc>
                <a:spcPts val="1230"/>
              </a:lnSpc>
              <a:spcBef>
                <a:spcPts val="555"/>
              </a:spcBef>
              <a:tabLst/>
            </a:pPr>
            <a:r>
              <a:rPr sz="1000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</a:t>
            </a:r>
            <a:r>
              <a:rPr sz="1000" kern="0" spc="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 </a:t>
            </a:r>
            <a:r>
              <a:rPr sz="1000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真空电容器；</a:t>
            </a:r>
            <a:endParaRPr sz="1000" dirty="0">
              <a:latin typeface="DengXian"/>
              <a:ea typeface="DengXian"/>
              <a:cs typeface="DengXian"/>
            </a:endParaRPr>
          </a:p>
          <a:p>
            <a:pPr marL="156210" algn="l" rtl="0" eaLnBrk="0">
              <a:lnSpc>
                <a:spcPct val="94000"/>
              </a:lnSpc>
              <a:spcBef>
                <a:spcPts val="583"/>
              </a:spcBef>
              <a:tabLst/>
            </a:pPr>
            <a:r>
              <a:rPr sz="1100" kern="0" spc="-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 真空设备用垫片；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6210" algn="l" rtl="0" eaLnBrk="0">
              <a:lnSpc>
                <a:spcPct val="93000"/>
              </a:lnSpc>
              <a:spcBef>
                <a:spcPts val="577"/>
              </a:spcBef>
              <a:tabLst/>
            </a:pP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 半导体和基板的底座</a:t>
            </a:r>
            <a:r>
              <a:rPr sz="1100" kern="0" spc="-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或基础；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6210" algn="l" rtl="0" eaLnBrk="0">
              <a:lnSpc>
                <a:spcPct val="94000"/>
              </a:lnSpc>
              <a:spcBef>
                <a:spcPts val="567"/>
              </a:spcBef>
              <a:tabLst/>
            </a:pPr>
            <a:r>
              <a:rPr sz="1100" kern="0" spc="-6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 军用设备发电机等；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6210" algn="l" rtl="0" eaLnBrk="0">
              <a:lnSpc>
                <a:spcPct val="94000"/>
              </a:lnSpc>
              <a:spcBef>
                <a:spcPts val="571"/>
              </a:spcBef>
              <a:tabLst/>
            </a:pPr>
            <a:r>
              <a:rPr sz="1100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</a:t>
            </a:r>
            <a:r>
              <a:rPr sz="1100" kern="0" spc="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 </a:t>
            </a:r>
            <a:r>
              <a:rPr sz="1100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电气设备组件；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6210" algn="l" rtl="0" eaLnBrk="0">
              <a:lnSpc>
                <a:spcPct val="93000"/>
              </a:lnSpc>
              <a:spcBef>
                <a:spcPts val="561"/>
              </a:spcBef>
              <a:tabLst/>
            </a:pPr>
            <a:r>
              <a:rPr sz="1100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 电磁铁和感应炉线圈；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6210" algn="l" rtl="0" eaLnBrk="0">
              <a:lnSpc>
                <a:spcPct val="94000"/>
              </a:lnSpc>
              <a:spcBef>
                <a:spcPts val="587"/>
              </a:spcBef>
              <a:tabLst/>
            </a:pPr>
            <a:r>
              <a:rPr sz="1100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 连接器；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6210" algn="l" rtl="0" eaLnBrk="0">
              <a:lnSpc>
                <a:spcPct val="93000"/>
              </a:lnSpc>
              <a:spcBef>
                <a:spcPts val="573"/>
              </a:spcBef>
              <a:tabLst/>
            </a:pPr>
            <a:r>
              <a:rPr sz="1100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 半导体基板的散热器；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6210" algn="l" rtl="0" eaLnBrk="0">
              <a:lnSpc>
                <a:spcPct val="94000"/>
              </a:lnSpc>
              <a:spcBef>
                <a:spcPts val="566"/>
              </a:spcBef>
              <a:tabLst/>
            </a:pPr>
            <a:r>
              <a:rPr sz="1100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 蒸汽室、汽车电池等；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19000"/>
              </a:lnSpc>
              <a:tabLst/>
            </a:pPr>
            <a:endParaRPr sz="400" dirty="0">
              <a:latin typeface="Arial"/>
              <a:ea typeface="Arial"/>
              <a:cs typeface="Arial"/>
            </a:endParaRPr>
          </a:p>
          <a:p>
            <a:pPr marL="156210" algn="l" rtl="0" eaLnBrk="0">
              <a:lnSpc>
                <a:spcPts val="1232"/>
              </a:lnSpc>
              <a:spcBef>
                <a:spcPts val="3"/>
              </a:spcBef>
              <a:tabLst/>
            </a:pPr>
            <a:r>
              <a:rPr sz="1000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</a:t>
            </a:r>
            <a:r>
              <a:rPr sz="1000" kern="0" spc="8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 </a:t>
            </a:r>
            <a:r>
              <a:rPr sz="1000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电工材料。</a:t>
            </a:r>
            <a:endParaRPr sz="1000" dirty="0">
              <a:latin typeface="DengXian"/>
              <a:ea typeface="DengXian"/>
              <a:cs typeface="DengXian"/>
            </a:endParaRPr>
          </a:p>
        </p:txBody>
      </p:sp>
      <p:graphicFrame>
        <p:nvGraphicFramePr>
          <p:cNvPr id="74" name="table 74"/>
          <p:cNvGraphicFramePr>
            <a:graphicFrameLocks noGrp="1"/>
          </p:cNvGraphicFramePr>
          <p:nvPr/>
        </p:nvGraphicFramePr>
        <p:xfrm>
          <a:off x="1143304" y="7402957"/>
          <a:ext cx="5274944" cy="1028700"/>
        </p:xfrm>
        <a:graphic>
          <a:graphicData uri="http://schemas.openxmlformats.org/drawingml/2006/table">
            <a:tbl>
              <a:tblPr/>
              <a:tblGrid>
                <a:gridCol w="1320165"/>
                <a:gridCol w="1316355"/>
                <a:gridCol w="1234439"/>
                <a:gridCol w="1403985"/>
              </a:tblGrid>
              <a:tr h="20700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6200" algn="l" rtl="0" eaLnBrk="0">
                        <a:lnSpc>
                          <a:spcPct val="95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元素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4930" algn="l" rtl="0" eaLnBrk="0">
                        <a:lnSpc>
                          <a:spcPct val="88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6N（ppm）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5564" algn="l" rtl="0" eaLnBrk="0">
                        <a:lnSpc>
                          <a:spcPct val="88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7N（ppm）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4294" algn="l" rtl="0" eaLnBrk="0">
                        <a:lnSpc>
                          <a:spcPct val="95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影响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8739" algn="l" rtl="0" eaLnBrk="0">
                        <a:lnSpc>
                          <a:spcPct val="76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O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90805" algn="l" rtl="0" eaLnBrk="0">
                        <a:lnSpc>
                          <a:spcPct val="75000"/>
                        </a:lnSpc>
                        <a:tabLst/>
                      </a:pPr>
                      <a:r>
                        <a:rPr sz="11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≤5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91439" algn="l" rtl="0" eaLnBrk="0">
                        <a:lnSpc>
                          <a:spcPct val="76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≤0.5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6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4930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氧化膜→</a:t>
                      </a:r>
                      <a:r>
                        <a:rPr sz="11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</a:t>
                      </a: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电阻升高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3819" algn="l" rtl="0" eaLnBrk="0">
                        <a:lnSpc>
                          <a:spcPct val="75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Fe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90805" algn="l" rtl="0" eaLnBrk="0">
                        <a:lnSpc>
                          <a:spcPct val="75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≤1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91439" algn="l" rtl="0" eaLnBrk="0">
                        <a:lnSpc>
                          <a:spcPct val="76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≤0.1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4294" algn="l" rtl="0" eaLnBrk="0">
                        <a:lnSpc>
                          <a:spcPct val="9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磁性干扰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6835" algn="l" rtl="0" eaLnBrk="0">
                        <a:lnSpc>
                          <a:spcPct val="76000"/>
                        </a:lnSpc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S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90805" algn="l" rtl="0" eaLnBrk="0">
                        <a:lnSpc>
                          <a:spcPct val="76000"/>
                        </a:lnSpc>
                        <a:tabLst/>
                      </a:pPr>
                      <a:r>
                        <a:rPr sz="11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≤2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91439" algn="l" rtl="0" eaLnBrk="0">
                        <a:lnSpc>
                          <a:spcPct val="76000"/>
                        </a:lnSpc>
                        <a:tabLst/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≤0.2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7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3025" algn="l" rtl="0" eaLnBrk="0">
                        <a:lnSpc>
                          <a:spcPct val="9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触点腐蚀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91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80010" algn="l" rtl="0" eaLnBrk="0">
                        <a:lnSpc>
                          <a:spcPct val="76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C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90805" algn="l" rtl="0" eaLnBrk="0">
                        <a:lnSpc>
                          <a:spcPct val="76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≤10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91439" algn="l" rtl="0" eaLnBrk="0">
                        <a:lnSpc>
                          <a:spcPct val="75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1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≤1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3025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烧结孔隙率增加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6" name="table 76"/>
          <p:cNvGraphicFramePr>
            <a:graphicFrameLocks noGrp="1"/>
          </p:cNvGraphicFramePr>
          <p:nvPr/>
        </p:nvGraphicFramePr>
        <p:xfrm>
          <a:off x="1143304" y="9424111"/>
          <a:ext cx="5274945" cy="211455"/>
        </p:xfrm>
        <a:graphic>
          <a:graphicData uri="http://schemas.openxmlformats.org/drawingml/2006/table">
            <a:tbl>
              <a:tblPr/>
              <a:tblGrid>
                <a:gridCol w="1711960"/>
                <a:gridCol w="1802764"/>
                <a:gridCol w="1760220"/>
              </a:tblGrid>
              <a:tr h="2114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8105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方法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67310" algn="l" rtl="0" eaLnBrk="0">
                        <a:lnSpc>
                          <a:spcPct val="95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检测元素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4294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灵敏度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8" name="textbox 78"/>
          <p:cNvSpPr/>
          <p:nvPr/>
        </p:nvSpPr>
        <p:spPr>
          <a:xfrm>
            <a:off x="1137194" y="6680072"/>
            <a:ext cx="1283969" cy="6032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7035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4000"/>
              </a:lnSpc>
              <a:tabLst/>
            </a:pPr>
            <a:r>
              <a:rPr sz="12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6.  杂质控制与标</a:t>
            </a:r>
            <a:r>
              <a:rPr sz="12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准</a:t>
            </a:r>
            <a:endParaRPr sz="12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35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algn="l" rtl="0" eaLnBrk="0">
              <a:lnSpc>
                <a:spcPct val="137000"/>
              </a:lnSpc>
              <a:tabLst/>
            </a:pPr>
            <a:endParaRPr sz="2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4000"/>
              </a:lnSpc>
              <a:spcBef>
                <a:spcPts val="2"/>
              </a:spcBef>
              <a:tabLst/>
            </a:pPr>
            <a:r>
              <a:rPr sz="11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6.1  杂质限值</a:t>
            </a:r>
            <a:endParaRPr sz="1100" dirty="0">
              <a:latin typeface="DengXian"/>
              <a:ea typeface="DengXian"/>
              <a:cs typeface="DengXian"/>
            </a:endParaRPr>
          </a:p>
        </p:txBody>
      </p:sp>
      <p:sp>
        <p:nvSpPr>
          <p:cNvPr id="80" name="textbox 80"/>
          <p:cNvSpPr/>
          <p:nvPr/>
        </p:nvSpPr>
        <p:spPr>
          <a:xfrm>
            <a:off x="1137194" y="9122633"/>
            <a:ext cx="837564" cy="1841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305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5000"/>
              </a:lnSpc>
              <a:tabLst/>
            </a:pP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6.2</a:t>
            </a:r>
            <a:r>
              <a:rPr sz="1100" b="1" kern="0" spc="26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检测技术</a:t>
            </a:r>
            <a:endParaRPr sz="1100" dirty="0">
              <a:latin typeface="DengXian"/>
              <a:ea typeface="DengXian"/>
              <a:cs typeface="DengXian"/>
            </a:endParaRPr>
          </a:p>
        </p:txBody>
      </p:sp>
      <p:pic>
        <p:nvPicPr>
          <p:cNvPr id="82" name="picture 8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158447" y="6364851"/>
            <a:ext cx="335377" cy="827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box 84"/>
          <p:cNvSpPr/>
          <p:nvPr/>
        </p:nvSpPr>
        <p:spPr>
          <a:xfrm>
            <a:off x="1137194" y="2092930"/>
            <a:ext cx="4250690" cy="45021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9199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5000"/>
              </a:lnSpc>
              <a:tabLst/>
            </a:pPr>
            <a:r>
              <a:rPr sz="11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6.3</a:t>
            </a:r>
            <a:r>
              <a:rPr sz="1100" b="1" kern="0" spc="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 </a:t>
            </a:r>
            <a:r>
              <a:rPr sz="11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国际标准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algn="r" rtl="0" eaLnBrk="0">
              <a:lnSpc>
                <a:spcPct val="93000"/>
              </a:lnSpc>
              <a:spcBef>
                <a:spcPts val="1353"/>
              </a:spcBef>
              <a:tabLst/>
            </a:pPr>
            <a:r>
              <a:rPr sz="1100" b="1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6N 级：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俄罗斯  ГОСТ</a:t>
            </a:r>
            <a:r>
              <a:rPr sz="1100" kern="0" spc="9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Р</a:t>
            </a:r>
            <a:r>
              <a:rPr sz="1100" kern="0" spc="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53803-2021、美国</a:t>
            </a:r>
            <a:r>
              <a:rPr sz="1100" kern="0" spc="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 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ASTM</a:t>
            </a:r>
            <a:r>
              <a:rPr sz="1100" kern="0" spc="1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B170</a:t>
            </a:r>
            <a:r>
              <a:rPr sz="1100" kern="0" spc="-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（无氧铜）。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240" algn="l" rtl="0" eaLnBrk="0">
              <a:lnSpc>
                <a:spcPct val="94000"/>
              </a:lnSpc>
              <a:spcBef>
                <a:spcPts val="589"/>
              </a:spcBef>
              <a:tabLst/>
            </a:pPr>
            <a:r>
              <a:rPr sz="1100" b="1" kern="0" spc="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7N 级：</a:t>
            </a:r>
            <a:r>
              <a:rPr sz="1100" kern="0" spc="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美国军用标准</a:t>
            </a:r>
            <a:r>
              <a:rPr sz="1100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 MIL-C-10539、中国  GB/T</a:t>
            </a:r>
            <a:r>
              <a:rPr sz="1100" kern="0" spc="6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5231-2012。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44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algn="l" rtl="0" eaLnBrk="0">
              <a:lnSpc>
                <a:spcPct val="145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marL="20954" algn="l" rtl="0" eaLnBrk="0">
              <a:lnSpc>
                <a:spcPts val="529"/>
              </a:lnSpc>
              <a:spcBef>
                <a:spcPts val="336"/>
              </a:spcBef>
              <a:tabLst/>
            </a:pPr>
            <a:r>
              <a:rPr sz="1100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-----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41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marL="13334" algn="l" rtl="0" eaLnBrk="0">
              <a:lnSpc>
                <a:spcPct val="94000"/>
              </a:lnSpc>
              <a:spcBef>
                <a:spcPts val="365"/>
              </a:spcBef>
              <a:tabLst/>
            </a:pPr>
            <a:r>
              <a:rPr sz="12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7.</a:t>
            </a:r>
            <a:r>
              <a:rPr sz="1200" b="1" kern="0" spc="29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2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全球市场与物流</a:t>
            </a:r>
            <a:endParaRPr sz="12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34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5000"/>
              </a:lnSpc>
              <a:spcBef>
                <a:spcPts val="334"/>
              </a:spcBef>
              <a:tabLst/>
            </a:pP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7.1  主要参与</a:t>
            </a:r>
            <a:r>
              <a:rPr sz="11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者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240" algn="l" rtl="0" eaLnBrk="0">
              <a:lnSpc>
                <a:spcPct val="93000"/>
              </a:lnSpc>
              <a:spcBef>
                <a:spcPts val="1369"/>
              </a:spcBef>
              <a:tabLst/>
            </a:pPr>
            <a:r>
              <a:rPr sz="11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 生产商：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5575" algn="l" rtl="0" eaLnBrk="0">
              <a:lnSpc>
                <a:spcPct val="95000"/>
              </a:lnSpc>
              <a:spcBef>
                <a:spcPts val="565"/>
              </a:spcBef>
              <a:tabLst/>
            </a:pPr>
            <a:r>
              <a:rPr sz="1100" b="1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 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中国：江西铜业、铜陵有色</a:t>
            </a:r>
            <a:r>
              <a:rPr sz="1100" kern="0" spc="-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。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85725" indent="69850" algn="l" rtl="0" eaLnBrk="0">
              <a:lnSpc>
                <a:spcPct val="115000"/>
              </a:lnSpc>
              <a:spcBef>
                <a:spcPts val="561"/>
              </a:spcBef>
              <a:tabLst/>
            </a:pPr>
            <a:r>
              <a:rPr sz="1100" b="1" kern="0" spc="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</a:t>
            </a:r>
            <a:r>
              <a:rPr sz="1100" b="1" kern="0" spc="26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俄罗斯：诺里尔斯克</a:t>
            </a:r>
            <a:r>
              <a:rPr sz="1100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镍业、乌拉尔矿业冶金。</a:t>
            </a:r>
            <a:r>
              <a:rPr sz="1100" kern="0" spc="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                               </a:t>
            </a:r>
            <a:r>
              <a:rPr sz="1100" b="1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 客户：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5575" algn="l" rtl="0" eaLnBrk="0">
              <a:lnSpc>
                <a:spcPct val="93000"/>
              </a:lnSpc>
              <a:spcBef>
                <a:spcPts val="578"/>
              </a:spcBef>
              <a:tabLst/>
            </a:pPr>
            <a:r>
              <a:rPr sz="1100" b="1" kern="0" spc="-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 </a:t>
            </a:r>
            <a:r>
              <a:rPr sz="1100" kern="0" spc="-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宁德时代（电池）、台积电（芯片）、洛克希德·马丁（国防</a:t>
            </a:r>
            <a:r>
              <a:rPr sz="1100" kern="0" spc="-6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）。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19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algn="l" rtl="0" eaLnBrk="0">
              <a:lnSpc>
                <a:spcPct val="119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4000"/>
              </a:lnSpc>
              <a:spcBef>
                <a:spcPts val="339"/>
              </a:spcBef>
              <a:tabLst/>
            </a:pPr>
            <a:r>
              <a:rPr sz="11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7.2</a:t>
            </a:r>
            <a:r>
              <a:rPr sz="1100" b="1" kern="0" spc="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 </a:t>
            </a:r>
            <a:r>
              <a:rPr sz="11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出口限制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5575" algn="l" rtl="0" eaLnBrk="0">
              <a:lnSpc>
                <a:spcPct val="93000"/>
              </a:lnSpc>
              <a:spcBef>
                <a:spcPts val="1359"/>
              </a:spcBef>
              <a:tabLst/>
            </a:pPr>
            <a:r>
              <a:rPr sz="1100" b="1" kern="0" spc="-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</a:t>
            </a:r>
            <a:r>
              <a:rPr sz="1100" b="1" kern="0" spc="6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 </a:t>
            </a:r>
            <a:r>
              <a:rPr sz="1100" b="1" kern="0" spc="-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自由出口：</a:t>
            </a:r>
            <a:r>
              <a:rPr sz="1100" kern="0" spc="-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6N 级微米粉末（家用电器）。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21000"/>
              </a:lnSpc>
              <a:tabLst/>
            </a:pPr>
            <a:endParaRPr sz="400" dirty="0">
              <a:latin typeface="Arial"/>
              <a:ea typeface="Arial"/>
              <a:cs typeface="Arial"/>
            </a:endParaRPr>
          </a:p>
          <a:p>
            <a:pPr marL="155575" algn="l" rtl="0" eaLnBrk="0">
              <a:lnSpc>
                <a:spcPct val="93000"/>
              </a:lnSpc>
              <a:spcBef>
                <a:spcPts val="3"/>
              </a:spcBef>
              <a:tabLst/>
            </a:pPr>
            <a:r>
              <a:rPr sz="11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 许可证管制：</a:t>
            </a:r>
            <a:r>
              <a:rPr sz="1100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7N+级纳米粉末（需中国商务部</a:t>
            </a:r>
            <a:r>
              <a:rPr sz="1100" kern="0" spc="6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MOF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COM</a:t>
            </a:r>
            <a:r>
              <a:rPr sz="1100" kern="0" spc="7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审批）。</a:t>
            </a:r>
            <a:endParaRPr sz="1100" dirty="0">
              <a:latin typeface="DengXian"/>
              <a:ea typeface="DengXian"/>
              <a:cs typeface="DengXian"/>
            </a:endParaRPr>
          </a:p>
        </p:txBody>
      </p:sp>
      <p:sp>
        <p:nvSpPr>
          <p:cNvPr id="86" name="textbox 86"/>
          <p:cNvSpPr/>
          <p:nvPr/>
        </p:nvSpPr>
        <p:spPr>
          <a:xfrm>
            <a:off x="1137005" y="7382637"/>
            <a:ext cx="3600450" cy="217360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662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4000"/>
              </a:lnSpc>
              <a:tabLst/>
            </a:pPr>
            <a:r>
              <a:rPr sz="12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8.  关键问题解</a:t>
            </a:r>
            <a:r>
              <a:rPr sz="12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答</a:t>
            </a:r>
            <a:endParaRPr sz="12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35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88000"/>
              </a:lnSpc>
              <a:spcBef>
                <a:spcPts val="335"/>
              </a:spcBef>
              <a:tabLst/>
            </a:pPr>
            <a:r>
              <a:rPr sz="1100" b="1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Q1</a:t>
            </a:r>
            <a:r>
              <a:rPr sz="1100" b="1" kern="0" spc="-1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b="1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：6N 粉末中</a:t>
            </a:r>
            <a:r>
              <a:rPr sz="1100" b="1" kern="0" spc="7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b="1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Fe</a:t>
            </a:r>
            <a:r>
              <a:rPr sz="1100" b="1" kern="0" spc="-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超标的危害？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5575" algn="l" rtl="0" eaLnBrk="0">
              <a:lnSpc>
                <a:spcPct val="88000"/>
              </a:lnSpc>
              <a:spcBef>
                <a:spcPts val="651"/>
              </a:spcBef>
              <a:tabLst/>
            </a:pPr>
            <a:r>
              <a:rPr sz="1100" b="1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</a:t>
            </a:r>
            <a:r>
              <a:rPr sz="1100" b="1" kern="0" spc="9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Fe＞1</a:t>
            </a:r>
            <a:r>
              <a:rPr sz="1100" kern="0" spc="9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ppm 会导致高频电子器</a:t>
            </a:r>
            <a:r>
              <a:rPr sz="1100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件磁干扰。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21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algn="l" rtl="0" eaLnBrk="0">
              <a:lnSpc>
                <a:spcPct val="122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88000"/>
              </a:lnSpc>
              <a:spcBef>
                <a:spcPts val="339"/>
              </a:spcBef>
              <a:tabLst/>
            </a:pPr>
            <a:r>
              <a:rPr sz="1100" b="1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Q2</a:t>
            </a:r>
            <a:r>
              <a:rPr sz="1100" b="1" kern="0" spc="-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b="1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：3D 打印适用哪种粉末？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algn="r" rtl="0" eaLnBrk="0">
              <a:lnSpc>
                <a:spcPct val="88000"/>
              </a:lnSpc>
              <a:spcBef>
                <a:spcPts val="639"/>
              </a:spcBef>
              <a:tabLst/>
            </a:pPr>
            <a:r>
              <a:rPr sz="1100" b="1" kern="0" spc="-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</a:t>
            </a:r>
            <a:r>
              <a:rPr sz="1100" b="1" kern="0" spc="8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6N 级球形微米粉末（尺寸</a:t>
            </a:r>
            <a:r>
              <a:rPr sz="1100" kern="0" spc="6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15–45 微米，C＜10</a:t>
            </a:r>
            <a:r>
              <a:rPr sz="1100" kern="0" spc="7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ppm）。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21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algn="l" rtl="0" eaLnBrk="0">
              <a:lnSpc>
                <a:spcPct val="122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algn="l" rtl="0" eaLnBrk="0">
              <a:lnSpc>
                <a:spcPct val="141000"/>
              </a:lnSpc>
              <a:tabLst/>
            </a:pPr>
            <a:endParaRPr sz="2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88000"/>
              </a:lnSpc>
              <a:tabLst/>
            </a:pPr>
            <a:r>
              <a:rPr sz="11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Q3：为何 7N 纳米粉末更昂贵？</a:t>
            </a:r>
            <a:endParaRPr sz="1100" dirty="0">
              <a:latin typeface="DengXian"/>
              <a:ea typeface="DengXian"/>
              <a:cs typeface="DengXian"/>
            </a:endParaRPr>
          </a:p>
        </p:txBody>
      </p:sp>
      <p:graphicFrame>
        <p:nvGraphicFramePr>
          <p:cNvPr id="88" name="table 88"/>
          <p:cNvGraphicFramePr>
            <a:graphicFrameLocks noGrp="1"/>
          </p:cNvGraphicFramePr>
          <p:nvPr/>
        </p:nvGraphicFramePr>
        <p:xfrm>
          <a:off x="1143304" y="914400"/>
          <a:ext cx="5274945" cy="818515"/>
        </p:xfrm>
        <a:graphic>
          <a:graphicData uri="http://schemas.openxmlformats.org/drawingml/2006/table">
            <a:tbl>
              <a:tblPr/>
              <a:tblGrid>
                <a:gridCol w="1711960"/>
                <a:gridCol w="1802764"/>
                <a:gridCol w="1760220"/>
              </a:tblGrid>
              <a:tr h="20764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6835" algn="l" rtl="0" eaLnBrk="0">
                        <a:lnSpc>
                          <a:spcPct val="9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辉光放电质谱（GDMS）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1119" algn="l" rtl="0" eaLnBrk="0">
                        <a:lnSpc>
                          <a:spcPct val="9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金属杂质（Fe</a:t>
                      </a:r>
                      <a:r>
                        <a:rPr sz="11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</a:t>
                      </a: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、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</a:t>
                      </a: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Ni</a:t>
                      </a:r>
                      <a:r>
                        <a:rPr sz="11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</a:t>
                      </a: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、</a:t>
                      </a: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Cr）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4930" algn="l" rtl="0" eaLnBrk="0">
                        <a:lnSpc>
                          <a:spcPct val="76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0.001</a:t>
                      </a:r>
                      <a:r>
                        <a:rPr sz="11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</a:t>
                      </a: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ppm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9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8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68275" indent="-80010" algn="l" rtl="0" eaLnBrk="0">
                        <a:lnSpc>
                          <a:spcPct val="111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电感耦合等离子体质谱</a:t>
                      </a: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      </a:t>
                      </a:r>
                      <a:r>
                        <a:rPr sz="10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（ICP-MS）</a:t>
                      </a:r>
                      <a:endParaRPr sz="10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1755" algn="l" rtl="0" eaLnBrk="0">
                        <a:lnSpc>
                          <a:spcPct val="76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S</a:t>
                      </a:r>
                      <a:r>
                        <a:rPr sz="11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</a:t>
                      </a:r>
                      <a:r>
                        <a:rPr sz="11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、O</a:t>
                      </a:r>
                      <a:r>
                        <a:rPr sz="1100" kern="0" spc="-1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</a:t>
                      </a:r>
                      <a:r>
                        <a:rPr sz="11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、C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4930" algn="l" rtl="0" eaLnBrk="0">
                        <a:lnSpc>
                          <a:spcPct val="76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0.01</a:t>
                      </a:r>
                      <a:r>
                        <a:rPr sz="11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</a:t>
                      </a: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ppm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91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4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1755" algn="l" rtl="0" eaLnBrk="0">
                        <a:lnSpc>
                          <a:spcPct val="9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X 射线荧光分析（</a:t>
                      </a: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XRF）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1000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3025" algn="l" rtl="0" eaLnBrk="0">
                        <a:lnSpc>
                          <a:spcPct val="95000"/>
                        </a:lnSpc>
                        <a:tabLst/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原子序数＞Na</a:t>
                      </a:r>
                      <a:r>
                        <a:rPr sz="1100" kern="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</a:t>
                      </a: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的元素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sz="3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9375" algn="l" rtl="0" eaLnBrk="0">
                        <a:lnSpc>
                          <a:spcPct val="76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10</a:t>
                      </a:r>
                      <a:r>
                        <a:rPr sz="11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 </a:t>
                      </a: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DengXian"/>
                          <a:ea typeface="DengXian"/>
                          <a:cs typeface="DengXian"/>
                        </a:rPr>
                        <a:t>ppm</a:t>
                      </a:r>
                      <a:endParaRPr sz="1100" dirty="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90" name="picture 9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158447" y="7067415"/>
            <a:ext cx="335377" cy="827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box 92"/>
          <p:cNvSpPr/>
          <p:nvPr/>
        </p:nvSpPr>
        <p:spPr>
          <a:xfrm>
            <a:off x="1136700" y="1912366"/>
            <a:ext cx="3226435" cy="106298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2637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4000"/>
              </a:lnSpc>
              <a:tabLst/>
            </a:pPr>
            <a:r>
              <a:rPr sz="12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9.</a:t>
            </a:r>
            <a:r>
              <a:rPr sz="1200" b="1" kern="0" spc="3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2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术语表</a:t>
            </a:r>
            <a:endParaRPr sz="12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36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marL="156210" algn="l" rtl="0" eaLnBrk="0">
              <a:lnSpc>
                <a:spcPct val="93000"/>
              </a:lnSpc>
              <a:spcBef>
                <a:spcPts val="331"/>
              </a:spcBef>
              <a:tabLst/>
            </a:pPr>
            <a:r>
              <a:rPr sz="11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OFHC</a:t>
            </a:r>
            <a:r>
              <a:rPr sz="1100" b="1" kern="0" spc="-1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b="1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：</a:t>
            </a:r>
            <a:r>
              <a:rPr sz="1100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无氧高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导铜（电导率＞</a:t>
            </a:r>
            <a:r>
              <a:rPr sz="1100" kern="0" spc="-11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101%</a:t>
            </a:r>
            <a:r>
              <a:rPr sz="1100" kern="0" spc="10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IACS）。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marL="156210" algn="l" rtl="0" eaLnBrk="0">
              <a:lnSpc>
                <a:spcPct val="93000"/>
              </a:lnSpc>
              <a:spcBef>
                <a:spcPts val="573"/>
              </a:spcBef>
              <a:tabLst/>
            </a:pPr>
            <a:r>
              <a:rPr sz="1100" b="1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GDMS</a:t>
            </a:r>
            <a:r>
              <a:rPr sz="1100" b="1" kern="0" spc="-1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b="1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：</a:t>
            </a:r>
            <a:r>
              <a:rPr sz="1100" kern="0" spc="-4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辉光放电质谱法（用于痕量杂质分析</a:t>
            </a:r>
            <a:r>
              <a:rPr sz="1100" kern="0" spc="-5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）。</a:t>
            </a:r>
            <a:endParaRPr sz="1100" dirty="0">
              <a:latin typeface="DengXian"/>
              <a:ea typeface="DengXian"/>
              <a:cs typeface="DengXian"/>
            </a:endParaRPr>
          </a:p>
          <a:p>
            <a:pPr algn="l" rtl="0" eaLnBrk="0">
              <a:lnSpc>
                <a:spcPct val="121000"/>
              </a:lnSpc>
              <a:tabLst/>
            </a:pPr>
            <a:endParaRPr sz="400" dirty="0">
              <a:latin typeface="Arial"/>
              <a:ea typeface="Arial"/>
              <a:cs typeface="Arial"/>
            </a:endParaRPr>
          </a:p>
          <a:p>
            <a:pPr marL="156210" algn="l" rtl="0" eaLnBrk="0">
              <a:lnSpc>
                <a:spcPct val="94000"/>
              </a:lnSpc>
              <a:spcBef>
                <a:spcPts val="5"/>
              </a:spcBef>
              <a:tabLst/>
            </a:pPr>
            <a:r>
              <a:rPr sz="11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CVD</a:t>
            </a:r>
            <a:r>
              <a:rPr sz="1100" b="1" kern="0" spc="-10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：</a:t>
            </a:r>
            <a:r>
              <a:rPr sz="1100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化学气相沉积法。</a:t>
            </a:r>
            <a:endParaRPr sz="1100" dirty="0">
              <a:latin typeface="DengXian"/>
              <a:ea typeface="DengXian"/>
              <a:cs typeface="DengXian"/>
            </a:endParaRPr>
          </a:p>
        </p:txBody>
      </p:sp>
      <p:sp>
        <p:nvSpPr>
          <p:cNvPr id="94" name="textbox 94"/>
          <p:cNvSpPr/>
          <p:nvPr/>
        </p:nvSpPr>
        <p:spPr>
          <a:xfrm>
            <a:off x="1280296" y="943834"/>
            <a:ext cx="3020695" cy="17272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445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88000"/>
              </a:lnSpc>
              <a:tabLst/>
            </a:pPr>
            <a:r>
              <a:rPr sz="1100" b="1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•  </a:t>
            </a:r>
            <a:r>
              <a:rPr sz="1100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提纯至 0.1</a:t>
            </a:r>
            <a:r>
              <a:rPr sz="1100" kern="0" spc="7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 </a:t>
            </a:r>
            <a:r>
              <a:rPr sz="1100" kern="0" spc="-2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ppm 杂质的成本+出口许可证</a:t>
            </a:r>
            <a:r>
              <a:rPr sz="1100" kern="0" spc="-30" dirty="0">
                <a:solidFill>
                  <a:srgbClr val="000000">
                    <a:alpha val="100000"/>
                  </a:srgbClr>
                </a:solidFill>
                <a:latin typeface="DengXian"/>
                <a:ea typeface="DengXian"/>
                <a:cs typeface="DengXian"/>
              </a:rPr>
              <a:t>费用。</a:t>
            </a:r>
            <a:endParaRPr sz="1100" dirty="0">
              <a:latin typeface="DengXian"/>
              <a:ea typeface="DengXian"/>
              <a:cs typeface="DengXian"/>
            </a:endParaRPr>
          </a:p>
        </p:txBody>
      </p:sp>
      <p:pic>
        <p:nvPicPr>
          <p:cNvPr id="96" name="picture 9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158447" y="1597144"/>
            <a:ext cx="335377" cy="82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Application>Microsoft® Word 2021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Denis Melnichuk</dc:creator>
  <dcterms:created xsi:type="dcterms:W3CDTF">2025-04-26T21:20:56Z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wqlLaW5nc29mdCBQREYgdG8gV1BTIDEwMA</vt:lpwstr>
  </property>
  <property fmtid="{D5CDD505-2E9C-101B-9397-08002B2CF9AE}" pid="3" name="Created">
    <vt:filetime>2025-05-20T11:17:16</vt:filetime>
  </property>
</Properties>
</file>